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7"/>
  </p:notesMasterIdLst>
  <p:sldIdLst>
    <p:sldId id="257" r:id="rId2"/>
    <p:sldId id="258" r:id="rId3"/>
    <p:sldId id="259" r:id="rId4"/>
    <p:sldId id="260"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91" d="100"/>
          <a:sy n="91"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E06E1A-A959-4406-8AC2-35FFC8932E53}" type="datetimeFigureOut">
              <a:rPr lang="en-US" smtClean="0"/>
              <a:t>10/10/2026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621D65-8BE3-412C-8386-F708466B6C45}" type="slidenum">
              <a:rPr lang="en-US" smtClean="0"/>
              <a:t>‹#›</a:t>
            </a:fld>
            <a:endParaRPr lang="en-US"/>
          </a:p>
        </p:txBody>
      </p:sp>
    </p:spTree>
    <p:extLst>
      <p:ext uri="{BB962C8B-B14F-4D97-AF65-F5344CB8AC3E}">
        <p14:creationId xmlns:p14="http://schemas.microsoft.com/office/powerpoint/2010/main" val="845412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948636-F3AD-4F6C-8363-EEC1A4630E87}" type="datetimeFigureOut">
              <a:rPr lang="en-US" smtClean="0"/>
              <a:t>10/10/2026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3E5A130-7AA2-4F8A-823D-A4F0BE303BD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640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48636-F3AD-4F6C-8363-EEC1A4630E87}"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5A130-7AA2-4F8A-823D-A4F0BE303BD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47920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948636-F3AD-4F6C-8363-EEC1A4630E87}"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5A130-7AA2-4F8A-823D-A4F0BE303BD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14310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948636-F3AD-4F6C-8363-EEC1A4630E87}"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5A130-7AA2-4F8A-823D-A4F0BE303BD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639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948636-F3AD-4F6C-8363-EEC1A4630E87}"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E5A130-7AA2-4F8A-823D-A4F0BE303BD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40308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948636-F3AD-4F6C-8363-EEC1A4630E87}"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E5A130-7AA2-4F8A-823D-A4F0BE303BD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441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48636-F3AD-4F6C-8363-EEC1A4630E87}"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E5A130-7AA2-4F8A-823D-A4F0BE303BD9}" type="slidenum">
              <a:rPr lang="en-US" smtClean="0"/>
              <a:t>‹#›</a:t>
            </a:fld>
            <a:endParaRPr lang="en-US"/>
          </a:p>
        </p:txBody>
      </p:sp>
    </p:spTree>
    <p:extLst>
      <p:ext uri="{BB962C8B-B14F-4D97-AF65-F5344CB8AC3E}">
        <p14:creationId xmlns:p14="http://schemas.microsoft.com/office/powerpoint/2010/main" val="2806806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48636-F3AD-4F6C-8363-EEC1A4630E87}"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E5A130-7AA2-4F8A-823D-A4F0BE303BD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855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3948636-F3AD-4F6C-8363-EEC1A4630E87}" type="datetimeFigureOut">
              <a:rPr lang="en-US" smtClean="0"/>
              <a:t>10/10/2026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3E5A130-7AA2-4F8A-823D-A4F0BE303BD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03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48636-F3AD-4F6C-8363-EEC1A4630E87}"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5A130-7AA2-4F8A-823D-A4F0BE303BD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6280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948636-F3AD-4F6C-8363-EEC1A4630E87}"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E5A130-7AA2-4F8A-823D-A4F0BE303BD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344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3948636-F3AD-4F6C-8363-EEC1A4630E87}" type="datetimeFigureOut">
              <a:rPr lang="en-US" smtClean="0"/>
              <a:t>10/10/2026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3E5A130-7AA2-4F8A-823D-A4F0BE303BD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03682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0D5BD7-CB38-0E7C-3C6B-5268BA05D601}"/>
              </a:ext>
            </a:extLst>
          </p:cNvPr>
          <p:cNvSpPr txBox="1"/>
          <p:nvPr/>
        </p:nvSpPr>
        <p:spPr>
          <a:xfrm>
            <a:off x="1082566" y="1860331"/>
            <a:ext cx="9656318" cy="4024435"/>
          </a:xfrm>
          <a:prstGeom prst="rect">
            <a:avLst/>
          </a:prstGeom>
          <a:noFill/>
        </p:spPr>
        <p:txBody>
          <a:bodyPr wrap="square" rtlCol="0">
            <a:spAutoFit/>
          </a:bodyPr>
          <a:lstStyle/>
          <a:p>
            <a:pPr algn="just" rtl="1"/>
            <a:r>
              <a:rPr lang="fa-IR" sz="1400" b="1" dirty="0">
                <a:solidFill>
                  <a:srgbClr val="000000"/>
                </a:solidFill>
                <a:latin typeface="Vazir"/>
                <a:cs typeface="B Nazanin" panose="00000400000000000000" pitchFamily="2" charset="-78"/>
              </a:rPr>
              <a:t>کتابخانه </a:t>
            </a:r>
            <a:r>
              <a:rPr lang="ar-SA" sz="1400" b="1" dirty="0">
                <a:solidFill>
                  <a:srgbClr val="000000"/>
                </a:solidFill>
                <a:latin typeface="Vazir"/>
                <a:cs typeface="B Nazanin" panose="00000400000000000000" pitchFamily="2" charset="-78"/>
              </a:rPr>
              <a:t>دانشکده پزشکی همزمان با آغاز فعالیت رسمی دانشکده در مهرماه سال ۱۳۴۰، در یک ساختمان </a:t>
            </a:r>
            <a:r>
              <a:rPr lang="ar-SA" sz="1400" b="1" dirty="0" smtClean="0">
                <a:solidFill>
                  <a:srgbClr val="000000"/>
                </a:solidFill>
                <a:latin typeface="Vazir"/>
                <a:cs typeface="B Nazanin" panose="00000400000000000000" pitchFamily="2" charset="-78"/>
              </a:rPr>
              <a:t>استیجاری </a:t>
            </a:r>
            <a:r>
              <a:rPr lang="ar-SA" sz="1400" b="1" dirty="0">
                <a:solidFill>
                  <a:srgbClr val="000000"/>
                </a:solidFill>
                <a:latin typeface="Vazir"/>
                <a:cs typeface="B Nazanin" panose="00000400000000000000" pitchFamily="2" charset="-78"/>
              </a:rPr>
              <a:t>واقع در خیابان ایرانشهر تأسیس شد.</a:t>
            </a:r>
          </a:p>
          <a:p>
            <a:pPr algn="just" rtl="1"/>
            <a:r>
              <a:rPr lang="ar-SA" sz="1400" b="1" dirty="0">
                <a:solidFill>
                  <a:srgbClr val="000000"/>
                </a:solidFill>
                <a:latin typeface="Vazir"/>
                <a:cs typeface="B Nazanin" panose="00000400000000000000" pitchFamily="2" charset="-78"/>
              </a:rPr>
              <a:t>در اسفندماه سال ۱۳۴</a:t>
            </a:r>
            <a:r>
              <a:rPr lang="fa-IR" sz="1400" b="1" dirty="0">
                <a:solidFill>
                  <a:srgbClr val="000000"/>
                </a:solidFill>
                <a:latin typeface="Vazir"/>
                <a:cs typeface="B Nazanin" panose="00000400000000000000" pitchFamily="2" charset="-78"/>
              </a:rPr>
              <a:t>4</a:t>
            </a:r>
            <a:r>
              <a:rPr lang="ar-SA" sz="1400" b="1" dirty="0">
                <a:solidFill>
                  <a:srgbClr val="000000"/>
                </a:solidFill>
                <a:latin typeface="Vazir"/>
                <a:cs typeface="B Nazanin" panose="00000400000000000000" pitchFamily="2" charset="-78"/>
              </a:rPr>
              <a:t>–۱۳۴</a:t>
            </a:r>
            <a:r>
              <a:rPr lang="fa-IR" sz="1400" b="1" dirty="0">
                <a:solidFill>
                  <a:srgbClr val="000000"/>
                </a:solidFill>
                <a:latin typeface="Vazir"/>
                <a:cs typeface="B Nazanin" panose="00000400000000000000" pitchFamily="2" charset="-78"/>
              </a:rPr>
              <a:t>3</a:t>
            </a:r>
            <a:r>
              <a:rPr lang="ar-SA" sz="1400" b="1" dirty="0">
                <a:solidFill>
                  <a:srgbClr val="000000"/>
                </a:solidFill>
                <a:latin typeface="Vazir"/>
                <a:cs typeface="B Nazanin" panose="00000400000000000000" pitchFamily="2" charset="-78"/>
              </a:rPr>
              <a:t>، با افتتاح ساختمان اصلی دانشکده در منطقه اوین، کتابخانه نیز به محل جدید منتقل گردید و به عنوان بخشی از ساختار سازمانی دانشگاه ملی ایران (نام پیشین دانشگاه شهید بهشتی) فعالیت خود را ادامه داد.</a:t>
            </a:r>
          </a:p>
          <a:p>
            <a:pPr algn="just" rtl="1"/>
            <a:r>
              <a:rPr lang="ar-SA" sz="1400" b="1" dirty="0">
                <a:solidFill>
                  <a:srgbClr val="000000"/>
                </a:solidFill>
                <a:latin typeface="Vazir"/>
                <a:cs typeface="B Nazanin" panose="00000400000000000000" pitchFamily="2" charset="-78"/>
              </a:rPr>
              <a:t>این کتابخانه با هدف خدمت به اهداف آموزشی و پژوهشی دانشگاه، موجودیت پیدا کرد و به عنوان مرکز گردآوری و اشاعه اطلاعات پزشکی شناخته شد.</a:t>
            </a:r>
          </a:p>
          <a:p>
            <a:pPr algn="just" rtl="1"/>
            <a:r>
              <a:rPr lang="ar-SA" sz="1400" b="1" dirty="0">
                <a:solidFill>
                  <a:srgbClr val="000000"/>
                </a:solidFill>
                <a:latin typeface="Vazir"/>
                <a:cs typeface="B Nazanin" panose="00000400000000000000" pitchFamily="2" charset="-78"/>
              </a:rPr>
              <a:t>در سال ۱۳۶۵، با تشکیل وزارت بهداشت، درمان و آموزش پزشکی، کتابخانه تحت پوشش دانشگاه علوم پزشکی و خدمات بهداشتی درمانی شهید بهشتی قرار گرفت.</a:t>
            </a:r>
          </a:p>
          <a:p>
            <a:pPr algn="just" rtl="1"/>
            <a:r>
              <a:rPr lang="ar-SA" sz="1400" b="1" dirty="0">
                <a:solidFill>
                  <a:srgbClr val="000000"/>
                </a:solidFill>
                <a:latin typeface="Vazir"/>
                <a:cs typeface="B Nazanin" panose="00000400000000000000" pitchFamily="2" charset="-78"/>
              </a:rPr>
              <a:t>در سال ۱۳۸۰، کتابخانه به ساختمان فعلی واقع در میدان اوین، بلوار دانشجو، خیابان کودکیار، طبقه همکف دانشکده پزشکی منتقل شد و از آن زمان تاکنون در خدمت دانشجویان، اساتید و پژوهشگران حوزه علوم پزشکی اس</a:t>
            </a:r>
            <a:r>
              <a:rPr lang="fa-IR" sz="1400" b="1" dirty="0">
                <a:solidFill>
                  <a:srgbClr val="000000"/>
                </a:solidFill>
                <a:latin typeface="Vazir"/>
                <a:cs typeface="B Nazanin" panose="00000400000000000000" pitchFamily="2" charset="-78"/>
              </a:rPr>
              <a:t>ت</a:t>
            </a:r>
            <a:r>
              <a:rPr lang="fa-IR" sz="1400" b="1" dirty="0" smtClean="0">
                <a:solidFill>
                  <a:srgbClr val="000000"/>
                </a:solidFill>
                <a:latin typeface="Vazir"/>
                <a:cs typeface="B Nazanin" panose="00000400000000000000" pitchFamily="2" charset="-78"/>
              </a:rPr>
              <a:t>. شایان ذکر است که ساختمان فعلی 990 متر می باشد .</a:t>
            </a:r>
            <a:endParaRPr lang="ar-SA" sz="1400" b="1" dirty="0">
              <a:solidFill>
                <a:srgbClr val="000000"/>
              </a:solidFill>
              <a:latin typeface="Vazir"/>
              <a:cs typeface="B Nazanin" panose="00000400000000000000" pitchFamily="2" charset="-78"/>
            </a:endParaRPr>
          </a:p>
          <a:p>
            <a:pPr algn="just" rtl="1">
              <a:lnSpc>
                <a:spcPct val="150000"/>
              </a:lnSpc>
            </a:pPr>
            <a:endParaRPr lang="fa-IR" sz="1400" b="1" dirty="0">
              <a:solidFill>
                <a:srgbClr val="000000"/>
              </a:solidFill>
              <a:effectLst/>
              <a:latin typeface="Vazir"/>
              <a:ea typeface="Times New Roman" panose="02020603050405020304" pitchFamily="18" charset="0"/>
              <a:cs typeface="B Nazanin" panose="00000400000000000000" pitchFamily="2" charset="-78"/>
            </a:endParaRPr>
          </a:p>
          <a:p>
            <a:pPr algn="just" rtl="1">
              <a:lnSpc>
                <a:spcPct val="150000"/>
              </a:lnSpc>
            </a:pPr>
            <a:r>
              <a:rPr lang="ar-SA" sz="1400" b="1" dirty="0">
                <a:solidFill>
                  <a:srgbClr val="000000"/>
                </a:solidFill>
                <a:effectLst/>
                <a:latin typeface="Vazir"/>
                <a:ea typeface="Times New Roman" panose="02020603050405020304" pitchFamily="18" charset="0"/>
                <a:cs typeface="B Nazanin" panose="00000400000000000000" pitchFamily="2" charset="-78"/>
              </a:rPr>
              <a:t>در عصر «انفجار اطلاعات» دانشگاهها سردمدار پیشرفت وتوسعه تحقیقات وتولید دانش بوده ودرفرهنگ سازی وگسترش فرهنگ مطالعه و رشد و توسعه انسانی دارای اهمیت بسیاری می باشند وهمواره این کتابخانه ها به عنوان ارائه کنندگان اطلاعات سالم و بدور از «آلودگی اطلاعات</a:t>
            </a:r>
            <a:r>
              <a:rPr lang="en-US" sz="1400" b="1" dirty="0">
                <a:solidFill>
                  <a:srgbClr val="000000"/>
                </a:solidFill>
                <a:effectLst/>
                <a:latin typeface="Vazir"/>
                <a:ea typeface="Times New Roman" panose="02020603050405020304" pitchFamily="18" charset="0"/>
                <a:cs typeface="B Nazanin" panose="00000400000000000000" pitchFamily="2" charset="-78"/>
              </a:rPr>
              <a:t>» </a:t>
            </a:r>
            <a:r>
              <a:rPr lang="ar-SA" sz="1400" b="1" dirty="0">
                <a:solidFill>
                  <a:srgbClr val="000000"/>
                </a:solidFill>
                <a:effectLst/>
                <a:latin typeface="Vazir"/>
                <a:ea typeface="Times New Roman" panose="02020603050405020304" pitchFamily="18" charset="0"/>
                <a:cs typeface="B Nazanin" panose="00000400000000000000" pitchFamily="2" charset="-78"/>
              </a:rPr>
              <a:t>مطرح</a:t>
            </a:r>
            <a:r>
              <a:rPr lang="en-US" sz="1400" b="1" dirty="0">
                <a:solidFill>
                  <a:srgbClr val="000000"/>
                </a:solidFill>
                <a:effectLst/>
                <a:latin typeface="Vazir"/>
                <a:ea typeface="Times New Roman" panose="02020603050405020304" pitchFamily="18" charset="0"/>
                <a:cs typeface="B Nazanin" panose="00000400000000000000" pitchFamily="2" charset="-78"/>
              </a:rPr>
              <a:t> </a:t>
            </a:r>
            <a:r>
              <a:rPr lang="ar-SA" sz="1400" b="1" dirty="0">
                <a:solidFill>
                  <a:srgbClr val="000000"/>
                </a:solidFill>
                <a:effectLst/>
                <a:latin typeface="Vazir"/>
                <a:ea typeface="Times New Roman" panose="02020603050405020304" pitchFamily="18" charset="0"/>
                <a:cs typeface="B Nazanin" panose="00000400000000000000" pitchFamily="2" charset="-78"/>
              </a:rPr>
              <a:t>بوده و خواهند بود. کتابخانه های دانشگاهی جزئی از ساختار اطلاعات علمی و نیز تامین امکانات تحقیق برای پژوهشگران از اهمیت زیادی برخوردار است و به قدری در سیستم دانشگاهی تنیده شده که تصویردانشگاه بدون کتابخانه غیرممکن می باشد</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p>
        </p:txBody>
      </p:sp>
      <p:sp>
        <p:nvSpPr>
          <p:cNvPr id="12" name="TextBox 11">
            <a:extLst>
              <a:ext uri="{FF2B5EF4-FFF2-40B4-BE49-F238E27FC236}">
                <a16:creationId xmlns:a16="http://schemas.microsoft.com/office/drawing/2014/main" id="{FB0E9F21-1043-6ACE-5EAD-3534261ED66D}"/>
              </a:ext>
            </a:extLst>
          </p:cNvPr>
          <p:cNvSpPr txBox="1"/>
          <p:nvPr/>
        </p:nvSpPr>
        <p:spPr>
          <a:xfrm>
            <a:off x="8901407" y="1202334"/>
            <a:ext cx="2264735" cy="369332"/>
          </a:xfrm>
          <a:prstGeom prst="rect">
            <a:avLst/>
          </a:prstGeom>
          <a:noFill/>
        </p:spPr>
        <p:txBody>
          <a:bodyPr wrap="square" rtlCol="0">
            <a:spAutoFit/>
          </a:bodyPr>
          <a:lstStyle/>
          <a:p>
            <a:r>
              <a:rPr lang="ar-SA" sz="1800" b="1" dirty="0">
                <a:solidFill>
                  <a:srgbClr val="000000"/>
                </a:solidFill>
                <a:effectLst/>
                <a:latin typeface="Vazir"/>
                <a:ea typeface="Times New Roman" panose="02020603050405020304" pitchFamily="18" charset="0"/>
                <a:cs typeface="B Titr" panose="00000700000000000000" pitchFamily="2" charset="-78"/>
              </a:rPr>
              <a:t>اهداف و تاریخچه </a:t>
            </a:r>
            <a:endParaRPr lang="en-US" sz="2000" b="1" dirty="0">
              <a:latin typeface="B Teir"/>
            </a:endParaRPr>
          </a:p>
        </p:txBody>
      </p:sp>
    </p:spTree>
    <p:extLst>
      <p:ext uri="{BB962C8B-B14F-4D97-AF65-F5344CB8AC3E}">
        <p14:creationId xmlns:p14="http://schemas.microsoft.com/office/powerpoint/2010/main" val="1611457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04C3-C0A1-AFBA-C1F0-05E33F23D0C9}"/>
              </a:ext>
            </a:extLst>
          </p:cNvPr>
          <p:cNvSpPr>
            <a:spLocks noGrp="1"/>
          </p:cNvSpPr>
          <p:nvPr>
            <p:ph type="title"/>
          </p:nvPr>
        </p:nvSpPr>
        <p:spPr>
          <a:xfrm>
            <a:off x="1568537" y="1240454"/>
            <a:ext cx="9603275" cy="524551"/>
          </a:xfrm>
        </p:spPr>
        <p:txBody>
          <a:bodyPr>
            <a:normAutofit fontScale="90000"/>
          </a:bodyPr>
          <a:lstStyle/>
          <a:p>
            <a:pPr algn="r" rtl="1"/>
            <a:r>
              <a:rPr lang="ar-SA" sz="1800" b="1" dirty="0">
                <a:solidFill>
                  <a:srgbClr val="002060"/>
                </a:solidFill>
                <a:effectLst/>
                <a:latin typeface="Vazir"/>
                <a:ea typeface="Times New Roman" panose="02020603050405020304" pitchFamily="18" charset="0"/>
                <a:cs typeface="B Titr" panose="00000700000000000000" pitchFamily="2" charset="-78"/>
              </a:rPr>
              <a:t>کتابخانه دانشکده پزشکی بعنوان یک کتابخانه تخصصی</a:t>
            </a:r>
            <a:r>
              <a:rPr lang="en-US" sz="1800" dirty="0">
                <a:effectLst/>
                <a:latin typeface="Calibri" panose="020F0502020204030204" pitchFamily="34" charset="0"/>
                <a:ea typeface="Calibri" panose="020F0502020204030204" pitchFamily="34" charset="0"/>
                <a:cs typeface="Arial" panose="020B0604020202020204" pitchFamily="34" charset="0"/>
              </a:rPr>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4" name="TextBox 3">
            <a:extLst>
              <a:ext uri="{FF2B5EF4-FFF2-40B4-BE49-F238E27FC236}">
                <a16:creationId xmlns:a16="http://schemas.microsoft.com/office/drawing/2014/main" id="{E32FCAC1-23C1-BEB5-5579-F65676E99660}"/>
              </a:ext>
            </a:extLst>
          </p:cNvPr>
          <p:cNvSpPr txBox="1"/>
          <p:nvPr/>
        </p:nvSpPr>
        <p:spPr>
          <a:xfrm>
            <a:off x="746234" y="1902373"/>
            <a:ext cx="10604938" cy="4128053"/>
          </a:xfrm>
          <a:prstGeom prst="rect">
            <a:avLst/>
          </a:prstGeom>
          <a:noFill/>
        </p:spPr>
        <p:txBody>
          <a:bodyPr wrap="square" rtlCol="0">
            <a:spAutoFit/>
          </a:bodyPr>
          <a:lstStyle/>
          <a:p>
            <a:pPr algn="just" rtl="1">
              <a:lnSpc>
                <a:spcPct val="150000"/>
              </a:lnSpc>
            </a:pPr>
            <a:r>
              <a:rPr lang="fa-IR" sz="1400" b="1" dirty="0" smtClean="0">
                <a:solidFill>
                  <a:srgbClr val="000000"/>
                </a:solidFill>
                <a:effectLst/>
                <a:latin typeface="Vazir"/>
                <a:ea typeface="Times New Roman" panose="02020603050405020304" pitchFamily="18" charset="0"/>
                <a:cs typeface="B Nazanin" panose="00000400000000000000" pitchFamily="2" charset="-78"/>
              </a:rPr>
              <a:t>این مجموعه </a:t>
            </a:r>
            <a:r>
              <a:rPr lang="ar-SA" sz="1400" b="1" dirty="0" smtClean="0">
                <a:solidFill>
                  <a:srgbClr val="000000"/>
                </a:solidFill>
                <a:effectLst/>
                <a:latin typeface="Vazir"/>
                <a:ea typeface="Times New Roman" panose="02020603050405020304" pitchFamily="18" charset="0"/>
                <a:cs typeface="B Nazanin" panose="00000400000000000000" pitchFamily="2" charset="-78"/>
              </a:rPr>
              <a:t>در </a:t>
            </a:r>
            <a:r>
              <a:rPr lang="ar-SA" sz="1400" b="1" dirty="0">
                <a:solidFill>
                  <a:srgbClr val="000000"/>
                </a:solidFill>
                <a:effectLst/>
                <a:latin typeface="Vazir"/>
                <a:ea typeface="Times New Roman" panose="02020603050405020304" pitchFamily="18" charset="0"/>
                <a:cs typeface="B Nazanin" panose="00000400000000000000" pitchFamily="2" charset="-78"/>
              </a:rPr>
              <a:t>زمینه علوم پزشکی فعالیت می کند. ارائه خدماتش بیشتر بر پایه رشته های درسی علوم پایه و کیفیت وارزش منابع وگروه های استفاده کننده از این مرکز بعنوان یک پایگاه اطلاعاتی است که مراجعانش را متقاعد نماید که این واحدقابل اتکا برای فعالیت های </a:t>
            </a:r>
            <a:r>
              <a:rPr lang="ar-SA" sz="1400" b="1" dirty="0" smtClean="0">
                <a:solidFill>
                  <a:srgbClr val="000000"/>
                </a:solidFill>
                <a:effectLst/>
                <a:latin typeface="Vazir"/>
                <a:ea typeface="Times New Roman" panose="02020603050405020304" pitchFamily="18" charset="0"/>
                <a:cs typeface="B Nazanin" panose="00000400000000000000" pitchFamily="2" charset="-78"/>
              </a:rPr>
              <a:t>علمی</a:t>
            </a:r>
            <a:r>
              <a:rPr lang="fa-IR" sz="1400" b="1" dirty="0" smtClean="0">
                <a:solidFill>
                  <a:srgbClr val="000000"/>
                </a:solidFill>
                <a:effectLst/>
                <a:latin typeface="Vazir"/>
                <a:ea typeface="Times New Roman" panose="02020603050405020304" pitchFamily="18" charset="0"/>
                <a:cs typeface="B Nazanin" panose="00000400000000000000" pitchFamily="2" charset="-78"/>
              </a:rPr>
              <a:t>‌</a:t>
            </a:r>
            <a:r>
              <a:rPr lang="ar-SA" sz="1400" b="1" dirty="0" smtClean="0">
                <a:solidFill>
                  <a:srgbClr val="000000"/>
                </a:solidFill>
                <a:effectLst/>
                <a:latin typeface="Vazir"/>
                <a:ea typeface="Times New Roman" panose="02020603050405020304" pitchFamily="18" charset="0"/>
                <a:cs typeface="B Nazanin" panose="00000400000000000000" pitchFamily="2" charset="-78"/>
              </a:rPr>
              <a:t>شان </a:t>
            </a:r>
            <a:r>
              <a:rPr lang="ar-SA" sz="1400" b="1" dirty="0">
                <a:solidFill>
                  <a:srgbClr val="000000"/>
                </a:solidFill>
                <a:effectLst/>
                <a:latin typeface="Vazir"/>
                <a:ea typeface="Times New Roman" panose="02020603050405020304" pitchFamily="18" charset="0"/>
                <a:cs typeface="B Nazanin" panose="00000400000000000000" pitchFamily="2" charset="-78"/>
              </a:rPr>
              <a:t>است</a:t>
            </a:r>
            <a:r>
              <a:rPr lang="ar-SA" sz="1400" b="1" dirty="0">
                <a:solidFill>
                  <a:srgbClr val="000000"/>
                </a:solidFill>
                <a:latin typeface="Vazir"/>
                <a:ea typeface="Times New Roman" panose="02020603050405020304" pitchFamily="18" charset="0"/>
                <a:cs typeface="B Nazanin" panose="00000400000000000000" pitchFamily="2" charset="-78"/>
              </a:rPr>
              <a:t>.</a:t>
            </a:r>
            <a:r>
              <a:rPr lang="fa-IR" sz="1400" b="1" dirty="0">
                <a:solidFill>
                  <a:srgbClr val="000000"/>
                </a:solidFill>
                <a:latin typeface="Vazir"/>
                <a:ea typeface="Times New Roman" panose="02020603050405020304" pitchFamily="18" charset="0"/>
                <a:cs typeface="B Nazanin" panose="00000400000000000000" pitchFamily="2" charset="-78"/>
              </a:rPr>
              <a:t> در حال حاضر، تعداد ۷۷۵۰ جلد کتاب فارسی و تعداد </a:t>
            </a:r>
            <a:r>
              <a:rPr lang="fa-IR" sz="1400" b="1" dirty="0" smtClean="0">
                <a:solidFill>
                  <a:srgbClr val="000000"/>
                </a:solidFill>
                <a:latin typeface="Vazir"/>
                <a:ea typeface="Times New Roman" panose="02020603050405020304" pitchFamily="18" charset="0"/>
                <a:cs typeface="B Nazanin" panose="00000400000000000000" pitchFamily="2" charset="-78"/>
              </a:rPr>
              <a:t>3036 </a:t>
            </a:r>
            <a:r>
              <a:rPr lang="fa-IR" sz="1400" b="1" dirty="0">
                <a:solidFill>
                  <a:srgbClr val="000000"/>
                </a:solidFill>
                <a:latin typeface="Vazir"/>
                <a:ea typeface="Times New Roman" panose="02020603050405020304" pitchFamily="18" charset="0"/>
                <a:cs typeface="B Nazanin" panose="00000400000000000000" pitchFamily="2" charset="-78"/>
              </a:rPr>
              <a:t>جلد کتاب لاتین در کتابخانه دانشکده پزشکی موجود می‌باشد. </a:t>
            </a:r>
            <a:r>
              <a:rPr lang="ar-SA" sz="1400" b="1" dirty="0">
                <a:solidFill>
                  <a:srgbClr val="000000"/>
                </a:solidFill>
                <a:latin typeface="Vazir"/>
                <a:ea typeface="Times New Roman" panose="02020603050405020304" pitchFamily="18" charset="0"/>
                <a:cs typeface="B Nazanin" panose="00000400000000000000" pitchFamily="2" charset="-78"/>
              </a:rPr>
              <a:t>انتخاب کنند گان در این کتابخانه از هیات آموزشی کارمندان کتابخانه و نیز </a:t>
            </a:r>
            <a:r>
              <a:rPr lang="ar-SA" sz="1400" b="1" dirty="0">
                <a:solidFill>
                  <a:srgbClr val="000000"/>
                </a:solidFill>
                <a:effectLst/>
                <a:latin typeface="Vazir"/>
                <a:ea typeface="Times New Roman" panose="02020603050405020304" pitchFamily="18" charset="0"/>
                <a:cs typeface="B Nazanin" panose="00000400000000000000" pitchFamily="2" charset="-78"/>
              </a:rPr>
              <a:t>پیشنهاد های دانشجویان تهیه و تشکیل می شود اما در نهایت انتخاب نهایی منابع  با توجه  به جمیع موضوعات  به عهده کتابدار ارشد  است تهیه بودجه، انتخاب کتاب  و تعیین رئیس کتابخانه بر عهده رئیس دانشکده و یا معاونت پژوهشی دانشکده می باشد.با عنایت به موارد فوق این کتابخانه برای رسیدن به عالی ترین مراتب اهدافی را برای خود ترسیم نموده است که باهمکاری جمیع کارکنان و هدایت رئیس و کتابداران متخصص این مرکز نهایت همت وتخصص خود را هزینه خواهند نمود</a:t>
            </a:r>
            <a:r>
              <a:rPr lang="en-US" sz="1400" b="1" dirty="0">
                <a:solidFill>
                  <a:srgbClr val="000000"/>
                </a:solidFill>
                <a:latin typeface="Vazir"/>
                <a:ea typeface="Times New Roman" panose="02020603050405020304" pitchFamily="18" charset="0"/>
                <a:cs typeface="B Nazanin" panose="00000400000000000000" pitchFamily="2" charset="-78"/>
              </a:rPr>
              <a:t>.</a:t>
            </a:r>
            <a:r>
              <a:rPr lang="fa-IR" sz="1400" b="1" dirty="0">
                <a:solidFill>
                  <a:srgbClr val="000000"/>
                </a:solidFill>
                <a:latin typeface="Vazir"/>
                <a:ea typeface="Times New Roman" panose="02020603050405020304" pitchFamily="18" charset="0"/>
                <a:cs typeface="B Nazanin" panose="00000400000000000000" pitchFamily="2" charset="-78"/>
              </a:rPr>
              <a:t> به‌منظور دسترسی آسان‌تر دانشجویان و پژوهشگران به منابع، مخزن کتابخانه دانشکده به‌صورت قفسه‌باز بوده و امکان مراجعه و استفاده مستقیم از منابع فراهم می‌باشد</a:t>
            </a:r>
            <a:r>
              <a:rPr lang="fa-IR" sz="1400" b="1" dirty="0" smtClean="0">
                <a:solidFill>
                  <a:srgbClr val="000000"/>
                </a:solidFill>
                <a:latin typeface="Vazir"/>
                <a:ea typeface="Times New Roman" panose="02020603050405020304" pitchFamily="18" charset="0"/>
                <a:cs typeface="B Nazanin" panose="00000400000000000000" pitchFamily="2" charset="-78"/>
              </a:rPr>
              <a:t>.</a:t>
            </a:r>
          </a:p>
          <a:p>
            <a:pPr algn="just" rtl="1">
              <a:lnSpc>
                <a:spcPct val="150000"/>
              </a:lnSpc>
            </a:pPr>
            <a:r>
              <a:rPr lang="fa-IR" sz="1400" b="1" u="sng" dirty="0" smtClean="0">
                <a:solidFill>
                  <a:srgbClr val="000000"/>
                </a:solidFill>
                <a:latin typeface="Vazir"/>
                <a:ea typeface="Times New Roman" panose="02020603050405020304" pitchFamily="18" charset="0"/>
                <a:cs typeface="B Nazanin" panose="00000400000000000000" pitchFamily="2" charset="-78"/>
              </a:rPr>
              <a:t> </a:t>
            </a:r>
            <a:r>
              <a:rPr lang="ar-SA" sz="1400" b="1" dirty="0" smtClean="0">
                <a:solidFill>
                  <a:srgbClr val="000000"/>
                </a:solidFill>
                <a:effectLst/>
                <a:latin typeface="Vazir"/>
                <a:ea typeface="Times New Roman" panose="02020603050405020304" pitchFamily="18" charset="0"/>
                <a:cs typeface="B Nazanin" panose="00000400000000000000" pitchFamily="2" charset="-78"/>
              </a:rPr>
              <a:t>کتابخانه </a:t>
            </a:r>
            <a:r>
              <a:rPr lang="ar-SA" sz="1400" b="1" dirty="0">
                <a:solidFill>
                  <a:srgbClr val="000000"/>
                </a:solidFill>
                <a:effectLst/>
                <a:latin typeface="Vazir"/>
                <a:ea typeface="Times New Roman" panose="02020603050405020304" pitchFamily="18" charset="0"/>
                <a:cs typeface="B Nazanin" panose="00000400000000000000" pitchFamily="2" charset="-78"/>
              </a:rPr>
              <a:t>ها بعنوان حافظان علم و فرهنگ و گنجینه دانش بشری از ارگانهای اساسی و بسیار مهم هر جامعه ای محسوب می گردنند که کار عظیم خدمت رسانی   فرهنگی را بعهده دارند در راستای ایفای این نقش مهم کتابخانه های دانشگاهی از وسیعترین گروه های خادمان فرهنگی بوده تا آن حد که می توان گفت در هر دانشگاه کتابخانه قلب آن دانشگاه است و به عنوان مرکزی با هدف تامین نیازهای مطالعاتی و فکری و اطلاع رسانی به دانشجویان،اساتید و پرسنل ایجاد شده است و جایگاهی مناسب جهت حفظ آثار مکتوب و غیر مکتوب می باشد که در مسیر ترقی جامعه دانشگاهی گام بر می دارد. اهمیت و اعتبار یک نهاد آموزش عالی بعنوان  یکی</a:t>
            </a:r>
            <a:r>
              <a:rPr lang="en-US" sz="1400" b="1" dirty="0">
                <a:solidFill>
                  <a:srgbClr val="000000"/>
                </a:solidFill>
                <a:effectLst/>
                <a:latin typeface="Vazir"/>
                <a:ea typeface="Times New Roman" panose="02020603050405020304" pitchFamily="18" charset="0"/>
                <a:cs typeface="B Nazanin" panose="00000400000000000000" pitchFamily="2" charset="-78"/>
              </a:rPr>
              <a:t> </a:t>
            </a:r>
            <a:r>
              <a:rPr lang="ar-SA" sz="1400" b="1" dirty="0">
                <a:solidFill>
                  <a:srgbClr val="000000"/>
                </a:solidFill>
                <a:effectLst/>
                <a:latin typeface="Vazir"/>
                <a:ea typeface="Times New Roman" panose="02020603050405020304" pitchFamily="18" charset="0"/>
                <a:cs typeface="B Nazanin" panose="00000400000000000000" pitchFamily="2" charset="-78"/>
              </a:rPr>
              <a:t>از ارکان جامعه نوین تا حد زیادی با چگونگی کتابخانه آن سنجیده می شود</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469722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DE34-CBD2-C51E-3377-FA2BDCBB05BB}"/>
              </a:ext>
            </a:extLst>
          </p:cNvPr>
          <p:cNvSpPr>
            <a:spLocks noGrp="1"/>
          </p:cNvSpPr>
          <p:nvPr>
            <p:ph type="title"/>
          </p:nvPr>
        </p:nvSpPr>
        <p:spPr>
          <a:xfrm>
            <a:off x="1451579" y="1244009"/>
            <a:ext cx="9603275" cy="435935"/>
          </a:xfrm>
        </p:spPr>
        <p:txBody>
          <a:bodyPr>
            <a:normAutofit/>
          </a:bodyPr>
          <a:lstStyle/>
          <a:p>
            <a:pPr algn="r" rtl="1"/>
            <a:r>
              <a:rPr lang="ar-SA" sz="1600" b="1" dirty="0">
                <a:solidFill>
                  <a:srgbClr val="0070C0"/>
                </a:solidFill>
                <a:effectLst/>
                <a:latin typeface="Vazir"/>
                <a:ea typeface="Times New Roman" panose="02020603050405020304" pitchFamily="18" charset="0"/>
                <a:cs typeface="B Titr" panose="00000700000000000000" pitchFamily="2" charset="-78"/>
              </a:rPr>
              <a:t>برخی از اهداف کتابخانه پزشکی به شرح ذیل می باشد</a:t>
            </a:r>
            <a:r>
              <a:rPr lang="en-US" sz="1600" b="1" dirty="0">
                <a:solidFill>
                  <a:srgbClr val="0070C0"/>
                </a:solidFill>
                <a:effectLst/>
                <a:latin typeface="Vazir"/>
                <a:ea typeface="Times New Roman" panose="02020603050405020304" pitchFamily="18" charset="0"/>
                <a:cs typeface="B Titr" panose="00000700000000000000" pitchFamily="2" charset="-78"/>
              </a:rPr>
              <a:t>:</a:t>
            </a:r>
            <a:endParaRPr lang="en-US" sz="2400" dirty="0">
              <a:solidFill>
                <a:srgbClr val="0070C0"/>
              </a:solidFill>
            </a:endParaRPr>
          </a:p>
        </p:txBody>
      </p:sp>
      <p:sp>
        <p:nvSpPr>
          <p:cNvPr id="3" name="TextBox 2">
            <a:extLst>
              <a:ext uri="{FF2B5EF4-FFF2-40B4-BE49-F238E27FC236}">
                <a16:creationId xmlns:a16="http://schemas.microsoft.com/office/drawing/2014/main" id="{435FDFA3-E020-2396-FB00-88C2FFD39E0E}"/>
              </a:ext>
            </a:extLst>
          </p:cNvPr>
          <p:cNvSpPr txBox="1"/>
          <p:nvPr/>
        </p:nvSpPr>
        <p:spPr>
          <a:xfrm>
            <a:off x="925033" y="2020186"/>
            <a:ext cx="9144001" cy="4044377"/>
          </a:xfrm>
          <a:prstGeom prst="rect">
            <a:avLst/>
          </a:prstGeom>
          <a:noFill/>
        </p:spPr>
        <p:txBody>
          <a:bodyPr wrap="square" rtlCol="0">
            <a:spAutoFit/>
          </a:bodyPr>
          <a:lstStyle/>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کمک به توسعه و اعتلای دانش</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اعتلای قدرتهای خلاقه وروحی</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همگام بودن با پیشرفتهای که درزمینه دانش به وجود می آید</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کمک به برنامه درسی در سطح بسیاروسیع از طریق گردآوری منابع</a:t>
            </a:r>
            <a:r>
              <a:rPr lang="en-US" sz="1600" b="1" dirty="0">
                <a:solidFill>
                  <a:srgbClr val="000000"/>
                </a:solidFill>
                <a:effectLst/>
                <a:latin typeface="Vazir"/>
                <a:ea typeface="Times New Roman" panose="02020603050405020304" pitchFamily="18" charset="0"/>
                <a:cs typeface="B Nazanin" panose="00000400000000000000" pitchFamily="2" charset="-78"/>
              </a:rPr>
              <a:t> .</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کمک به تحقیقات و دروس در سطح عالی و تخصصی تامقطع دکترای حرفه ای</a:t>
            </a:r>
            <a:r>
              <a:rPr lang="ar-SA"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ar-SA" sz="1600" b="1" dirty="0">
                <a:solidFill>
                  <a:srgbClr val="000000"/>
                </a:solidFill>
                <a:effectLst/>
                <a:latin typeface="Vazir"/>
                <a:ea typeface="Times New Roman" panose="02020603050405020304" pitchFamily="18" charset="0"/>
                <a:cs typeface="B Nazanin" panose="00000400000000000000" pitchFamily="2" charset="-78"/>
              </a:rPr>
              <a:t> ودر حد امکانات سطوح بالاتر</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کمک به تحقیقات کادر آموزشی درسطحی عمیق،گسترده و بسیار تخصصی</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تلاش در جهت جلب همکاری اعضای هیات علمی و آموزشی و دانشجویان با کتابخانه جهت گردآوری منابع وسیع و انتخاب کتاب و منابع کتابخانه ای مناسب و بروز</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خودآموزی و آموزش مداوم کارکنان کتابخانه جهت بروز شدن و استفاده از دانش مدرن کتابداری و اطلاع رسانی</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تلاش در جهت شناساندن خدمات قابل ارائه با امکانات موجود به مراجعین به کتابخانه</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تلاش در جهت تکریم ارباب رجوع درحد اعلای خود</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شناخت نیازهای اطلاعاتی جامعه کتابخانه با توجه به برنامه ها و رشته های آموزشی دانشکده در مقاطع مختلف تحصیلی و تهیه امکانات مورد نیاز جهت مطالعه، گزینش و انتخاب منابع مناسب ازمیان منابع منتشر شده</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ارتقاء کمی و کیفی منابع کتابخانه اعم از چاپی و الکترونیکی</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پشتیبانی اهداف آموزشی ، پژوهشی و فرهنگی دانشکده از طریق تامین نیازهای اطلاعاتی اساتید، دانشجویان و سایر کاربران</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53872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FEBECE-B98E-1F39-EF1F-1F8738527007}"/>
              </a:ext>
            </a:extLst>
          </p:cNvPr>
          <p:cNvSpPr txBox="1"/>
          <p:nvPr/>
        </p:nvSpPr>
        <p:spPr>
          <a:xfrm>
            <a:off x="1839433" y="627320"/>
            <a:ext cx="8027582" cy="3780907"/>
          </a:xfrm>
          <a:prstGeom prst="rect">
            <a:avLst/>
          </a:prstGeom>
          <a:noFill/>
        </p:spPr>
        <p:txBody>
          <a:bodyPr wrap="square" rtlCol="0">
            <a:spAutoFit/>
          </a:bodyPr>
          <a:lstStyle/>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بکار گیری شیوه های نوین کتابداری و اطلاع رسانی و تکنولوژی های پیشرفته اطلاعاتی در جهت استفاده بهینه از نیروی انسانی ، منابع و امکانات به منظور اشاعه سریعتر اطلاعات ، افزایش دسترسی به آن و عرضه فعالانه خدمات</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شناسایی نیاز اطلاعاتی کاربران و ارائه خدمات استفاده از منابع چاپی و الکترونیکی</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گرد آوری کلیه منابع علمی معتبر در زمینه ی پزشکی و ارائه خدمات اطلاع رسانی</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گرد آوری و سازمان دهی مجموعه ای از منابع مرجع وکتابشناختی عمومی و تخصصی</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rgbClr val="000000"/>
                </a:solidFill>
                <a:effectLst/>
                <a:latin typeface="Vazir"/>
                <a:ea typeface="Times New Roman" panose="02020603050405020304" pitchFamily="18" charset="0"/>
                <a:cs typeface="B Nazanin" panose="00000400000000000000" pitchFamily="2" charset="-78"/>
              </a:rPr>
              <a:t>  </a:t>
            </a:r>
            <a:r>
              <a:rPr lang="ar-SA" sz="1600" b="1" dirty="0">
                <a:solidFill>
                  <a:srgbClr val="000000"/>
                </a:solidFill>
                <a:effectLst/>
                <a:latin typeface="Vazir"/>
                <a:ea typeface="Times New Roman" panose="02020603050405020304" pitchFamily="18" charset="0"/>
                <a:cs typeface="B Nazanin" panose="00000400000000000000" pitchFamily="2" charset="-78"/>
              </a:rPr>
              <a:t>تهیه راهنماها و بروشورهایی به منظور آگاه کردن اساتید و دانشجویان از منابع و خدمات کتابخانه</a:t>
            </a:r>
            <a:r>
              <a:rPr lang="en-US" sz="1600" b="1" dirty="0">
                <a:solidFill>
                  <a:srgbClr val="000000"/>
                </a:solidFill>
                <a:effectLst/>
                <a:latin typeface="Vazir"/>
                <a:ea typeface="Times New Roman" panose="02020603050405020304" pitchFamily="18" charset="0"/>
                <a:cs typeface="B Nazanin" panose="00000400000000000000" pitchFamily="2" charset="-78"/>
              </a:rPr>
              <a:t>.</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تدوین و اجرای برنامه های آموزش استفاده از کتابخانه برای دانشجویان و اساتید</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سازماندهی و ارائه خدمات دسترس پذیر منابع اطلاعاتی چاپی و الکترونیکی</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ارائه آموزش‌ها و راهنمایی‌های لازم کاربران</a:t>
            </a:r>
            <a:r>
              <a:rPr lang="ar-SA"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ar-SA" sz="1600" b="1" dirty="0">
                <a:solidFill>
                  <a:srgbClr val="000000"/>
                </a:solidFill>
                <a:effectLst/>
                <a:latin typeface="Vazir"/>
                <a:ea typeface="Times New Roman" panose="02020603050405020304" pitchFamily="18" charset="0"/>
                <a:cs typeface="B Nazanin" panose="00000400000000000000" pitchFamily="2" charset="-78"/>
              </a:rPr>
              <a:t> جهت جستجوی اطلاعات و بهره‌گیری هر چه بهتر از منابع و بازیابی و استفاده از منابع اطلاعاتی</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ایجاد و روز آمد سازی پایگاهای اطلاعاتی کتب ،مجلات، پایان نامه ها و دیسک های نوری موجود در کتابخانه</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rtl="1">
              <a:lnSpc>
                <a:spcPct val="107000"/>
              </a:lnSpc>
              <a:spcBef>
                <a:spcPts val="0"/>
              </a:spcBef>
              <a:spcAft>
                <a:spcPts val="0"/>
              </a:spcAft>
              <a:buSzPts val="1000"/>
              <a:buFont typeface="Symbol" panose="05050102010706020507" pitchFamily="18" charset="2"/>
              <a:buChar char=""/>
              <a:tabLst>
                <a:tab pos="457200" algn="l"/>
              </a:tabLst>
            </a:pPr>
            <a:r>
              <a:rPr lang="ar-SA" sz="1600" b="1" dirty="0">
                <a:solidFill>
                  <a:srgbClr val="000000"/>
                </a:solidFill>
                <a:effectLst/>
                <a:latin typeface="Vazir"/>
                <a:ea typeface="Times New Roman" panose="02020603050405020304" pitchFamily="18" charset="0"/>
                <a:cs typeface="B Nazanin" panose="00000400000000000000" pitchFamily="2" charset="-78"/>
              </a:rPr>
              <a:t>عضویت </a:t>
            </a:r>
            <a:r>
              <a:rPr lang="fa-IR" sz="1600" b="1" dirty="0">
                <a:solidFill>
                  <a:srgbClr val="000000"/>
                </a:solidFill>
                <a:latin typeface="Vazir"/>
                <a:ea typeface="Times New Roman" panose="02020603050405020304" pitchFamily="18" charset="0"/>
                <a:cs typeface="B Nazanin" panose="00000400000000000000" pitchFamily="2" charset="-78"/>
              </a:rPr>
              <a:t>،</a:t>
            </a:r>
            <a:r>
              <a:rPr lang="ar-SA"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ar-SA" sz="1600" b="1" dirty="0">
                <a:solidFill>
                  <a:srgbClr val="000000"/>
                </a:solidFill>
                <a:effectLst/>
                <a:latin typeface="Vazir"/>
                <a:ea typeface="Times New Roman" panose="02020603050405020304" pitchFamily="18" charset="0"/>
                <a:cs typeface="B Nazanin" panose="00000400000000000000" pitchFamily="2" charset="-78"/>
              </a:rPr>
              <a:t>ثبت نام اعضاء در نرم افزارکتابخانه</a:t>
            </a:r>
            <a:r>
              <a:rPr lang="ar-SA"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ar-SA" sz="1600" b="1" dirty="0">
                <a:solidFill>
                  <a:srgbClr val="000000"/>
                </a:solidFill>
                <a:effectLst/>
                <a:latin typeface="Vazir"/>
                <a:ea typeface="Times New Roman" panose="02020603050405020304" pitchFamily="18" charset="0"/>
                <a:cs typeface="B Nazanin" panose="00000400000000000000" pitchFamily="2" charset="-78"/>
              </a:rPr>
              <a:t>جهت امانت، تحویل و بازگرداندن و پی گیری دیرکردها و تحویل منابع</a:t>
            </a:r>
            <a:endPar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50131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sz="2800" b="1" dirty="0" smtClean="0"/>
              <a:t>فعالیت‌های </a:t>
            </a:r>
            <a:r>
              <a:rPr lang="fa-IR" sz="2800" b="1" dirty="0"/>
              <a:t>جدید و خدمات نوین کتابخانه دانشکده</a:t>
            </a:r>
            <a:r>
              <a:rPr lang="fa-IR" b="1" dirty="0"/>
              <a:t/>
            </a:r>
            <a:br>
              <a:rPr lang="fa-IR" b="1" dirty="0"/>
            </a:br>
            <a:endParaRPr lang="en-US" dirty="0"/>
          </a:p>
        </p:txBody>
      </p:sp>
      <p:sp>
        <p:nvSpPr>
          <p:cNvPr id="4" name="Rectangle 1"/>
          <p:cNvSpPr>
            <a:spLocks noGrp="1" noChangeArrowheads="1"/>
          </p:cNvSpPr>
          <p:nvPr>
            <p:ph idx="1"/>
          </p:nvPr>
        </p:nvSpPr>
        <p:spPr bwMode="auto">
          <a:xfrm>
            <a:off x="4225073" y="2222743"/>
            <a:ext cx="6652783"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خرید و به‌روزرسانی</a:t>
            </a:r>
            <a:r>
              <a:rPr lang="en-US" altLang="en-US" sz="1800" b="1" dirty="0">
                <a:solidFill>
                  <a:srgbClr val="000000"/>
                </a:solidFill>
                <a:latin typeface="Vazir"/>
                <a:ea typeface="Times New Roman" panose="02020603050405020304" pitchFamily="18" charset="0"/>
                <a:cs typeface="B Nazanin" panose="00000400000000000000" pitchFamily="2" charset="-78"/>
              </a:rPr>
              <a:t> </a:t>
            </a:r>
            <a:r>
              <a:rPr lang="ar-SA" altLang="en-US" sz="1800" b="1" dirty="0">
                <a:solidFill>
                  <a:srgbClr val="000000"/>
                </a:solidFill>
                <a:latin typeface="Vazir"/>
                <a:ea typeface="Times New Roman" panose="02020603050405020304" pitchFamily="18" charset="0"/>
                <a:cs typeface="B Nazanin" panose="00000400000000000000" pitchFamily="2" charset="-78"/>
              </a:rPr>
              <a:t>کتاب‌های فارسی و لاتین و منابع علمی جدید</a:t>
            </a:r>
            <a:r>
              <a:rPr lang="en-US" altLang="en-US" sz="1800" b="1" dirty="0">
                <a:solidFill>
                  <a:srgbClr val="000000"/>
                </a:solidFill>
                <a:latin typeface="Vazir"/>
                <a:ea typeface="Times New Roman" panose="02020603050405020304" pitchFamily="18" charset="0"/>
                <a:cs typeface="B Nazanin" panose="00000400000000000000" pitchFamily="2" charset="-78"/>
              </a:rPr>
              <a:t>.</a:t>
            </a:r>
          </a:p>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ساماندهی، روزآمدسازی و چیدمان منابع موجود در مخزن کتابخانه</a:t>
            </a:r>
            <a:r>
              <a:rPr lang="en-US" altLang="en-US" sz="1800" b="1" dirty="0">
                <a:solidFill>
                  <a:srgbClr val="000000"/>
                </a:solidFill>
                <a:latin typeface="Vazir"/>
                <a:ea typeface="Times New Roman" panose="02020603050405020304" pitchFamily="18" charset="0"/>
                <a:cs typeface="B Nazanin" panose="00000400000000000000" pitchFamily="2" charset="-78"/>
              </a:rPr>
              <a:t>.</a:t>
            </a:r>
          </a:p>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تسهیل دسترسی دانشجویان و پژوهشگران به منابع چاپی و الکترونیکی</a:t>
            </a:r>
            <a:r>
              <a:rPr lang="en-US" altLang="en-US" sz="1800" b="1" dirty="0">
                <a:solidFill>
                  <a:srgbClr val="000000"/>
                </a:solidFill>
                <a:latin typeface="Vazir"/>
                <a:ea typeface="Times New Roman" panose="02020603050405020304" pitchFamily="18" charset="0"/>
                <a:cs typeface="B Nazanin" panose="00000400000000000000" pitchFamily="2" charset="-78"/>
              </a:rPr>
              <a:t>.</a:t>
            </a:r>
          </a:p>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معرفی و اطلاع‌رسانی درباره</a:t>
            </a:r>
            <a:r>
              <a:rPr lang="en-US" altLang="en-US" sz="1800" b="1" dirty="0">
                <a:solidFill>
                  <a:srgbClr val="000000"/>
                </a:solidFill>
                <a:latin typeface="Vazir"/>
                <a:ea typeface="Times New Roman" panose="02020603050405020304" pitchFamily="18" charset="0"/>
                <a:cs typeface="B Nazanin" panose="00000400000000000000" pitchFamily="2" charset="-78"/>
              </a:rPr>
              <a:t> </a:t>
            </a:r>
            <a:r>
              <a:rPr lang="ar-SA" altLang="en-US" sz="1800" b="1" dirty="0">
                <a:solidFill>
                  <a:srgbClr val="000000"/>
                </a:solidFill>
                <a:latin typeface="Vazir"/>
                <a:ea typeface="Times New Roman" panose="02020603050405020304" pitchFamily="18" charset="0"/>
                <a:cs typeface="B Nazanin" panose="00000400000000000000" pitchFamily="2" charset="-78"/>
              </a:rPr>
              <a:t>منابع و کتاب‌های جدید خریداری‌شده</a:t>
            </a:r>
            <a:r>
              <a:rPr lang="en-US" altLang="en-US" sz="1800" b="1" dirty="0">
                <a:solidFill>
                  <a:srgbClr val="000000"/>
                </a:solidFill>
                <a:latin typeface="Vazir"/>
                <a:ea typeface="Times New Roman" panose="02020603050405020304" pitchFamily="18" charset="0"/>
                <a:cs typeface="B Nazanin" panose="00000400000000000000" pitchFamily="2" charset="-78"/>
              </a:rPr>
              <a:t>.</a:t>
            </a:r>
          </a:p>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ارائه راهنمایی و خدمات جست‌وجوی منابع به دانشجویان و پژوهشگران</a:t>
            </a:r>
            <a:r>
              <a:rPr lang="en-US" altLang="en-US" sz="1800" b="1" dirty="0">
                <a:solidFill>
                  <a:srgbClr val="000000"/>
                </a:solidFill>
                <a:latin typeface="Vazir"/>
                <a:ea typeface="Times New Roman" panose="02020603050405020304" pitchFamily="18" charset="0"/>
                <a:cs typeface="B Nazanin" panose="00000400000000000000" pitchFamily="2" charset="-78"/>
              </a:rPr>
              <a:t>.</a:t>
            </a:r>
          </a:p>
          <a:p>
            <a:pPr marL="0" marR="0" lvl="0" indent="0" algn="just" defTabSz="914400" rtl="1" eaLnBrk="0" fontAlgn="base" latinLnBrk="0" hangingPunct="0">
              <a:lnSpc>
                <a:spcPct val="100000"/>
              </a:lnSpc>
              <a:spcBef>
                <a:spcPct val="0"/>
              </a:spcBef>
              <a:spcAft>
                <a:spcPct val="0"/>
              </a:spcAft>
              <a:buClrTx/>
              <a:buSzTx/>
              <a:buFontTx/>
              <a:buChar char="•"/>
              <a:tabLst/>
            </a:pPr>
            <a:r>
              <a:rPr lang="ar-SA" altLang="en-US" sz="1800" b="1" dirty="0">
                <a:solidFill>
                  <a:srgbClr val="000000"/>
                </a:solidFill>
                <a:latin typeface="Vazir"/>
                <a:ea typeface="Times New Roman" panose="02020603050405020304" pitchFamily="18" charset="0"/>
                <a:cs typeface="B Nazanin" panose="00000400000000000000" pitchFamily="2" charset="-78"/>
              </a:rPr>
              <a:t>بررسی نیازهای مطالعاتی و پژوهشی دانشجویان و اقدام برای تأمین منابع موردنیاز</a:t>
            </a: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2502687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477</TotalTime>
  <Words>462</Words>
  <Application>Microsoft Office PowerPoint</Application>
  <PresentationFormat>Widescreen</PresentationFormat>
  <Paragraphs>43</Paragraphs>
  <Slides>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vt:i4>
      </vt:variant>
    </vt:vector>
  </HeadingPairs>
  <TitlesOfParts>
    <vt:vector size="15" baseType="lpstr">
      <vt:lpstr>Arial</vt:lpstr>
      <vt:lpstr>B Nazanin</vt:lpstr>
      <vt:lpstr>B Teir</vt:lpstr>
      <vt:lpstr>B Titr</vt:lpstr>
      <vt:lpstr>Calibri</vt:lpstr>
      <vt:lpstr>Gill Sans MT</vt:lpstr>
      <vt:lpstr>Symbol</vt:lpstr>
      <vt:lpstr>Times New Roman</vt:lpstr>
      <vt:lpstr>Vazir</vt:lpstr>
      <vt:lpstr>Gallery</vt:lpstr>
      <vt:lpstr>PowerPoint Presentation</vt:lpstr>
      <vt:lpstr>کتابخانه دانشکده پزشکی بعنوان یک کتابخانه تخصصی  </vt:lpstr>
      <vt:lpstr>برخی از اهداف کتابخانه پزشکی به شرح ذیل می باشد:</vt:lpstr>
      <vt:lpstr>PowerPoint Presentation</vt:lpstr>
      <vt:lpstr>فعالیت‌های جدید و خدمات نوین کتابخانه دانشکده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malihe pourali</dc:creator>
  <cp:lastModifiedBy>hardware</cp:lastModifiedBy>
  <cp:revision>73</cp:revision>
  <dcterms:created xsi:type="dcterms:W3CDTF">2024-11-23T09:35:03Z</dcterms:created>
  <dcterms:modified xsi:type="dcterms:W3CDTF">2026-10-10T04:58:41Z</dcterms:modified>
</cp:coreProperties>
</file>